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14"/>
  </p:notesMasterIdLst>
  <p:sldIdLst>
    <p:sldId id="256" r:id="rId3"/>
    <p:sldId id="258" r:id="rId4"/>
    <p:sldId id="259" r:id="rId5"/>
    <p:sldId id="262" r:id="rId6"/>
    <p:sldId id="263" r:id="rId7"/>
    <p:sldId id="264" r:id="rId8"/>
    <p:sldId id="265" r:id="rId9"/>
    <p:sldId id="266" r:id="rId10"/>
    <p:sldId id="267" r:id="rId11"/>
    <p:sldId id="268" r:id="rId12"/>
    <p:sldId id="269" r:id="rId13"/>
  </p:sldIdLst>
  <p:sldSz cx="9144000" cy="5143500" type="screen16x9"/>
  <p:notesSz cx="6858000" cy="9144000"/>
  <p:embeddedFontLst>
    <p:embeddedFont>
      <p:font typeface="Consolas" panose="020B0609020204030204" pitchFamily="49"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Montserrat ExtraBold" panose="00000900000000000000" pitchFamily="2" charset="0"/>
      <p:bold r:id="rId23"/>
      <p:boldItalic r:id="rId24"/>
    </p:embeddedFont>
    <p:embeddedFont>
      <p:font typeface="Montserrat ExtraLight" panose="00000300000000000000" pitchFamily="2" charset="0"/>
      <p:regular r:id="rId25"/>
      <p:bold r:id="rId26"/>
      <p:italic r:id="rId27"/>
      <p:boldItalic r:id="rId28"/>
    </p:embeddedFont>
    <p:embeddedFont>
      <p:font typeface="Montserrat Medium" panose="00000600000000000000"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6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D3B28-C1CE-1AE9-9756-3D031EF75070}" v="15" dt="2025-01-02T10:13:21.788"/>
  </p1510:revLst>
</p1510:revInfo>
</file>

<file path=ppt/tableStyles.xml><?xml version="1.0" encoding="utf-8"?>
<a:tblStyleLst xmlns:a="http://schemas.openxmlformats.org/drawingml/2006/main" def="{DB2B6580-B7A4-4146-8C63-2F73ADBF5DF2}">
  <a:tblStyle styleId="{DB2B6580-B7A4-4146-8C63-2F73ADBF5D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784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909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381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840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21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1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986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469930" y="1126468"/>
            <a:ext cx="6212545" cy="1964192"/>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r>
              <a:rPr lang="en" b="0" dirty="0">
                <a:solidFill>
                  <a:schemeClr val="bg1"/>
                </a:solidFill>
              </a:rPr>
              <a:t>GYM BRO MANAGEMENT</a:t>
            </a:r>
          </a:p>
          <a:p>
            <a:endParaRPr lang="en"/>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indent="0"/>
            <a:r>
              <a:rPr lang="en" dirty="0"/>
              <a:t>DANIELE PALLADINO    ANTONIO CAIAZZO</a:t>
            </a:r>
            <a:endParaRPr lang="it-IT" dirty="0"/>
          </a:p>
          <a:p>
            <a:pPr marL="0" indent="0"/>
            <a:r>
              <a:rPr lang="en" dirty="0"/>
              <a:t>    LUIGI SERRAPICA                         GIUSEPPE AVITABILE</a:t>
            </a:r>
          </a:p>
          <a:p>
            <a:pPr marL="0" indent="0"/>
            <a:r>
              <a:rPr lang="en" dirty="0"/>
              <a:t>EUSTACCHIO CRISTIAN TERNO</a:t>
            </a:r>
          </a:p>
        </p:txBody>
      </p:sp>
      <p:sp>
        <p:nvSpPr>
          <p:cNvPr id="164" name="Google Shape;164;p38"/>
          <p:cNvSpPr txBox="1">
            <a:spLocks noGrp="1"/>
          </p:cNvSpPr>
          <p:nvPr>
            <p:ph type="ctrTitle"/>
          </p:nvPr>
        </p:nvSpPr>
        <p:spPr>
          <a:xfrm>
            <a:off x="2941650" y="2960551"/>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r>
              <a:rPr lang="en" sz="2200" b="0" dirty="0">
                <a:latin typeface="Montserrat ExtraLight"/>
                <a:ea typeface="Montserrat ExtraLight"/>
                <a:cs typeface="Montserrat ExtraLight"/>
              </a:rPr>
              <a:t>UTILIZZO DI PYTHON E JSON</a:t>
            </a: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52351"/>
            <a:ext cx="4629300" cy="509113"/>
          </a:xfrm>
          <a:prstGeom prst="rect">
            <a:avLst/>
          </a:prstGeom>
        </p:spPr>
        <p:txBody>
          <a:bodyPr spcFirstLastPara="1" wrap="square" lIns="91425" tIns="91425" rIns="91425" bIns="91425" anchor="t" anchorCtr="0">
            <a:noAutofit/>
          </a:bodyPr>
          <a:lstStyle/>
          <a:p>
            <a:r>
              <a:rPr lang="en" dirty="0"/>
              <a:t>METODI</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asellaDiTesto 1">
            <a:extLst>
              <a:ext uri="{FF2B5EF4-FFF2-40B4-BE49-F238E27FC236}">
                <a16:creationId xmlns:a16="http://schemas.microsoft.com/office/drawing/2014/main" id="{61A2EE79-04AD-1F84-E411-C726DB317C7C}"/>
              </a:ext>
            </a:extLst>
          </p:cNvPr>
          <p:cNvSpPr txBox="1"/>
          <p:nvPr/>
        </p:nvSpPr>
        <p:spPr>
          <a:xfrm>
            <a:off x="93382" y="953900"/>
            <a:ext cx="6507849"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it-IT" b="1" err="1">
                <a:solidFill>
                  <a:schemeClr val="bg1"/>
                </a:solidFill>
                <a:latin typeface="Consolas"/>
              </a:rPr>
              <a:t>create_widgets</a:t>
            </a:r>
            <a:r>
              <a:rPr lang="it-IT" dirty="0">
                <a:solidFill>
                  <a:schemeClr val="bg1"/>
                </a:solidFill>
              </a:rPr>
              <a:t>: </a:t>
            </a:r>
            <a:endParaRPr lang="it-IT" b="1" dirty="0">
              <a:solidFill>
                <a:schemeClr val="bg1"/>
              </a:solidFill>
            </a:endParaRPr>
          </a:p>
          <a:p>
            <a:pPr marL="457200" lvl="1">
              <a:buFont typeface="Courier New"/>
              <a:buChar char="o"/>
            </a:pPr>
            <a:r>
              <a:rPr lang="it-IT" dirty="0">
                <a:solidFill>
                  <a:schemeClr val="bg1"/>
                </a:solidFill>
              </a:rPr>
              <a:t>Crea tutti gli elementi grafici necessari, inclusi i campi di input per l'attrezzo, la durata e il peso, oltre a bottoni per prenotare e avviare il timer.</a:t>
            </a:r>
            <a:endParaRPr lang="it-IT" b="1">
              <a:solidFill>
                <a:schemeClr val="bg1"/>
              </a:solidFill>
            </a:endParaRPr>
          </a:p>
          <a:p>
            <a:pPr>
              <a:buFont typeface="Arial"/>
              <a:buChar char="•"/>
            </a:pPr>
            <a:r>
              <a:rPr lang="it-IT" b="1" err="1">
                <a:solidFill>
                  <a:schemeClr val="bg1"/>
                </a:solidFill>
                <a:latin typeface="Consolas"/>
              </a:rPr>
              <a:t>update_peso_visibility</a:t>
            </a:r>
            <a:r>
              <a:rPr lang="it-IT" dirty="0">
                <a:solidFill>
                  <a:schemeClr val="bg1"/>
                </a:solidFill>
              </a:rPr>
              <a:t>: </a:t>
            </a:r>
          </a:p>
          <a:p>
            <a:pPr marL="457200" lvl="1">
              <a:buFont typeface="Courier New"/>
              <a:buChar char="o"/>
            </a:pPr>
            <a:r>
              <a:rPr lang="it-IT" dirty="0">
                <a:solidFill>
                  <a:schemeClr val="bg1"/>
                </a:solidFill>
              </a:rPr>
              <a:t>A seconda dell'attrezzo selezionato, mostra o nasconde il campo per il peso.</a:t>
            </a:r>
            <a:endParaRPr lang="it-IT">
              <a:solidFill>
                <a:schemeClr val="bg1"/>
              </a:solidFill>
            </a:endParaRPr>
          </a:p>
          <a:p>
            <a:pPr>
              <a:buFont typeface="Arial"/>
              <a:buChar char="•"/>
            </a:pPr>
            <a:r>
              <a:rPr lang="it-IT" b="1" err="1">
                <a:solidFill>
                  <a:schemeClr val="bg1"/>
                </a:solidFill>
                <a:latin typeface="Consolas"/>
              </a:rPr>
              <a:t>prenota_attrezzo</a:t>
            </a:r>
            <a:r>
              <a:rPr lang="it-IT" dirty="0">
                <a:solidFill>
                  <a:schemeClr val="bg1"/>
                </a:solidFill>
              </a:rPr>
              <a:t>: </a:t>
            </a:r>
          </a:p>
          <a:p>
            <a:pPr marL="457200" lvl="1">
              <a:buFont typeface="Courier New"/>
              <a:buChar char="o"/>
            </a:pPr>
            <a:r>
              <a:rPr lang="it-IT" dirty="0">
                <a:solidFill>
                  <a:schemeClr val="bg1"/>
                </a:solidFill>
              </a:rPr>
              <a:t>Gestisce la prenotazione dell'attrezzo, verificando che il peso (se necessario) sia valido.</a:t>
            </a:r>
            <a:endParaRPr lang="it-IT">
              <a:solidFill>
                <a:schemeClr val="bg1"/>
              </a:solidFill>
            </a:endParaRPr>
          </a:p>
          <a:p>
            <a:pPr>
              <a:buFont typeface="Arial"/>
              <a:buChar char="•"/>
            </a:pPr>
            <a:r>
              <a:rPr lang="it-IT" b="1" err="1">
                <a:solidFill>
                  <a:schemeClr val="bg1"/>
                </a:solidFill>
                <a:latin typeface="Consolas"/>
              </a:rPr>
              <a:t>avvia_timer</a:t>
            </a:r>
            <a:r>
              <a:rPr lang="it-IT" b="1" dirty="0">
                <a:solidFill>
                  <a:schemeClr val="bg1"/>
                </a:solidFill>
              </a:rPr>
              <a:t> e </a:t>
            </a:r>
            <a:r>
              <a:rPr lang="it-IT" b="1" err="1">
                <a:solidFill>
                  <a:schemeClr val="bg1"/>
                </a:solidFill>
                <a:latin typeface="Consolas"/>
              </a:rPr>
              <a:t>avvia_esercizio</a:t>
            </a:r>
            <a:r>
              <a:rPr lang="it-IT" dirty="0">
                <a:solidFill>
                  <a:schemeClr val="bg1"/>
                </a:solidFill>
              </a:rPr>
              <a:t>: </a:t>
            </a:r>
          </a:p>
          <a:p>
            <a:pPr marL="457200" lvl="1">
              <a:buFont typeface="Courier New"/>
              <a:buChar char="o"/>
            </a:pPr>
            <a:r>
              <a:rPr lang="it-IT" dirty="0">
                <a:solidFill>
                  <a:schemeClr val="bg1"/>
                </a:solidFill>
              </a:rPr>
              <a:t>Gestiscono l'avvio del timer per il prossimo esercizio.</a:t>
            </a:r>
            <a:endParaRPr lang="it-IT">
              <a:solidFill>
                <a:schemeClr val="bg1"/>
              </a:solidFill>
            </a:endParaRPr>
          </a:p>
          <a:p>
            <a:pPr>
              <a:buFont typeface="Arial"/>
              <a:buChar char="•"/>
            </a:pPr>
            <a:r>
              <a:rPr lang="it-IT" b="1" err="1">
                <a:solidFill>
                  <a:schemeClr val="bg1"/>
                </a:solidFill>
                <a:latin typeface="Consolas"/>
              </a:rPr>
              <a:t>CountdownWindow</a:t>
            </a:r>
            <a:r>
              <a:rPr lang="it-IT" dirty="0">
                <a:solidFill>
                  <a:schemeClr val="bg1"/>
                </a:solidFill>
              </a:rPr>
              <a:t>: </a:t>
            </a:r>
          </a:p>
          <a:p>
            <a:pPr marL="457200" lvl="1">
              <a:buFont typeface="Courier New"/>
              <a:buChar char="o"/>
            </a:pPr>
            <a:r>
              <a:rPr lang="it-IT" dirty="0">
                <a:solidFill>
                  <a:schemeClr val="bg1"/>
                </a:solidFill>
              </a:rPr>
              <a:t>Una finestra pop-up che mostra il countdown dell'esercizio e fornisce opzioni per mettere in pausa o completare l'esercizio.</a:t>
            </a:r>
            <a:endParaRPr lang="it-IT">
              <a:solidFill>
                <a:schemeClr val="bg1"/>
              </a:solidFill>
            </a:endParaRPr>
          </a:p>
          <a:p>
            <a:pPr>
              <a:buFont typeface="Arial"/>
              <a:buChar char="•"/>
            </a:pPr>
            <a:endParaRPr lang="it-IT" b="1" dirty="0"/>
          </a:p>
          <a:p>
            <a:pPr marL="457200" lvl="1">
              <a:buFont typeface="Courier New"/>
              <a:buChar char="o"/>
            </a:pPr>
            <a:endParaRPr lang="it-IT" sz="1600" dirty="0">
              <a:solidFill>
                <a:schemeClr val="bg1"/>
              </a:solidFill>
            </a:endParaRPr>
          </a:p>
          <a:p>
            <a:pPr marL="285750" indent="-285750">
              <a:buFont typeface="Arial"/>
              <a:buChar char="•"/>
            </a:pPr>
            <a:endParaRPr lang="it-IT" sz="1600" b="1" dirty="0">
              <a:solidFill>
                <a:schemeClr val="bg1"/>
              </a:solidFill>
            </a:endParaRPr>
          </a:p>
          <a:p>
            <a:endParaRPr lang="it-IT" sz="1600" b="1" dirty="0">
              <a:solidFill>
                <a:schemeClr val="bg1"/>
              </a:solidFill>
            </a:endParaRPr>
          </a:p>
        </p:txBody>
      </p:sp>
    </p:spTree>
    <p:extLst>
      <p:ext uri="{BB962C8B-B14F-4D97-AF65-F5344CB8AC3E}">
        <p14:creationId xmlns:p14="http://schemas.microsoft.com/office/powerpoint/2010/main" val="416328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877170" y="162998"/>
            <a:ext cx="8264052" cy="644700"/>
          </a:xfrm>
          <a:prstGeom prst="rect">
            <a:avLst/>
          </a:prstGeom>
        </p:spPr>
        <p:txBody>
          <a:bodyPr spcFirstLastPara="1" wrap="square" lIns="91425" tIns="91425" rIns="91425" bIns="91425" anchor="b" anchorCtr="0">
            <a:noAutofit/>
          </a:bodyPr>
          <a:lstStyle/>
          <a:p>
            <a:r>
              <a:rPr lang="en" sz="4000" dirty="0"/>
              <a:t>     MACHINES.JSON</a:t>
            </a:r>
            <a:endParaRPr sz="4000" dirty="0"/>
          </a:p>
        </p:txBody>
      </p:sp>
      <p:sp>
        <p:nvSpPr>
          <p:cNvPr id="195" name="Google Shape;195;p41"/>
          <p:cNvSpPr txBox="1">
            <a:spLocks noGrp="1"/>
          </p:cNvSpPr>
          <p:nvPr>
            <p:ph type="subTitle" idx="1"/>
          </p:nvPr>
        </p:nvSpPr>
        <p:spPr>
          <a:xfrm>
            <a:off x="4513844" y="1045335"/>
            <a:ext cx="3940200" cy="1277988"/>
          </a:xfrm>
          <a:prstGeom prst="rect">
            <a:avLst/>
          </a:prstGeom>
        </p:spPr>
        <p:txBody>
          <a:bodyPr spcFirstLastPara="1" wrap="square" lIns="91425" tIns="91425" rIns="91425" bIns="91425" anchor="t" anchorCtr="0">
            <a:noAutofit/>
          </a:bodyPr>
          <a:lstStyle/>
          <a:p>
            <a:pPr marL="0" indent="0"/>
            <a:r>
              <a:rPr lang="en" dirty="0">
                <a:solidFill>
                  <a:srgbClr val="F7A63E"/>
                </a:solidFill>
                <a:ea typeface="Roboto"/>
                <a:cs typeface="Roboto"/>
              </a:rPr>
              <a:t>The JSON file contains data on the equipment, including the duration of the exercise and the difficulty associated with each piece of equipment. This data is used by the application to manage bookings.</a:t>
            </a:r>
            <a:endParaRPr lang="it-IT" dirty="0"/>
          </a:p>
        </p:txBody>
      </p:sp>
    </p:spTree>
    <p:extLst>
      <p:ext uri="{BB962C8B-B14F-4D97-AF65-F5344CB8AC3E}">
        <p14:creationId xmlns:p14="http://schemas.microsoft.com/office/powerpoint/2010/main" val="263859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216413"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p:txBody>
      </p:sp>
      <p:sp>
        <p:nvSpPr>
          <p:cNvPr id="179" name="Google Shape;179;p40"/>
          <p:cNvSpPr txBox="1">
            <a:spLocks noGrp="1"/>
          </p:cNvSpPr>
          <p:nvPr>
            <p:ph type="title"/>
          </p:nvPr>
        </p:nvSpPr>
        <p:spPr>
          <a:xfrm>
            <a:off x="2286240"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UI.py</a:t>
            </a:r>
          </a:p>
        </p:txBody>
      </p:sp>
      <p:sp>
        <p:nvSpPr>
          <p:cNvPr id="180" name="Google Shape;180;p40"/>
          <p:cNvSpPr txBox="1">
            <a:spLocks noGrp="1"/>
          </p:cNvSpPr>
          <p:nvPr>
            <p:ph type="subTitle" idx="1"/>
          </p:nvPr>
        </p:nvSpPr>
        <p:spPr>
          <a:xfrm>
            <a:off x="2287375" y="3163520"/>
            <a:ext cx="2290966" cy="1219655"/>
          </a:xfrm>
          <a:prstGeom prst="rect">
            <a:avLst/>
          </a:prstGeom>
        </p:spPr>
        <p:txBody>
          <a:bodyPr spcFirstLastPara="1" wrap="square" lIns="91425" tIns="91425" rIns="91425" bIns="91425" anchor="t" anchorCtr="0">
            <a:noAutofit/>
          </a:bodyPr>
          <a:lstStyle/>
          <a:p>
            <a:pPr marL="0" indent="0"/>
            <a:endParaRPr lang="en" dirty="0">
              <a:solidFill>
                <a:schemeClr val="bg1"/>
              </a:solidFill>
              <a:ea typeface="Roboto"/>
              <a:cs typeface="Roboto"/>
            </a:endParaRPr>
          </a:p>
          <a:p>
            <a:pPr marL="0" indent="0"/>
            <a:r>
              <a:rPr lang="en" dirty="0">
                <a:solidFill>
                  <a:schemeClr val="bg1"/>
                </a:solidFill>
                <a:ea typeface="Roboto"/>
                <a:cs typeface="Roboto"/>
              </a:rPr>
              <a:t>USER INTERFACE, L'INTERFACCIA GRAFICA </a:t>
            </a:r>
            <a:endParaRPr lang="en">
              <a:solidFill>
                <a:schemeClr val="bg1"/>
              </a:solidFill>
            </a:endParaRPr>
          </a:p>
        </p:txBody>
      </p:sp>
      <p:sp>
        <p:nvSpPr>
          <p:cNvPr id="181" name="Google Shape;181;p40"/>
          <p:cNvSpPr txBox="1">
            <a:spLocks noGrp="1"/>
          </p:cNvSpPr>
          <p:nvPr>
            <p:ph type="title" idx="2"/>
          </p:nvPr>
        </p:nvSpPr>
        <p:spPr>
          <a:xfrm>
            <a:off x="4473737" y="2699619"/>
            <a:ext cx="1966147" cy="7248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MACHINES_MANAGEMENT.py</a:t>
            </a:r>
          </a:p>
        </p:txBody>
      </p:sp>
      <p:sp>
        <p:nvSpPr>
          <p:cNvPr id="182" name="Google Shape;182;p40"/>
          <p:cNvSpPr txBox="1">
            <a:spLocks noGrp="1"/>
          </p:cNvSpPr>
          <p:nvPr>
            <p:ph type="subTitle" idx="3"/>
          </p:nvPr>
        </p:nvSpPr>
        <p:spPr>
          <a:xfrm>
            <a:off x="4423310" y="3164884"/>
            <a:ext cx="2067000" cy="1235100"/>
          </a:xfrm>
          <a:prstGeom prst="rect">
            <a:avLst/>
          </a:prstGeom>
        </p:spPr>
        <p:txBody>
          <a:bodyPr spcFirstLastPara="1" wrap="square" lIns="91425" tIns="91425" rIns="91425" bIns="91425" anchor="t" anchorCtr="0">
            <a:noAutofit/>
          </a:bodyPr>
          <a:lstStyle/>
          <a:p>
            <a:pPr marL="0" indent="0"/>
            <a:endParaRPr lang="en" dirty="0">
              <a:solidFill>
                <a:schemeClr val="bg1"/>
              </a:solidFill>
              <a:ea typeface="Roboto"/>
              <a:cs typeface="Roboto"/>
            </a:endParaRPr>
          </a:p>
          <a:p>
            <a:pPr marL="0" indent="0"/>
            <a:r>
              <a:rPr lang="en" dirty="0">
                <a:solidFill>
                  <a:schemeClr val="bg1"/>
                </a:solidFill>
                <a:ea typeface="Roboto"/>
                <a:cs typeface="Roboto"/>
              </a:rPr>
              <a:t>GESTIONE DALLA PRENOTAZIONE DEGLI ATTREZZI</a:t>
            </a:r>
            <a:endParaRPr lang="en" dirty="0">
              <a:solidFill>
                <a:schemeClr val="bg1"/>
              </a:solidFill>
            </a:endParaRPr>
          </a:p>
        </p:txBody>
      </p:sp>
      <p:sp>
        <p:nvSpPr>
          <p:cNvPr id="183" name="Google Shape;183;p40"/>
          <p:cNvSpPr txBox="1">
            <a:spLocks noGrp="1"/>
          </p:cNvSpPr>
          <p:nvPr>
            <p:ph type="title" idx="4"/>
          </p:nvPr>
        </p:nvSpPr>
        <p:spPr>
          <a:xfrm>
            <a:off x="283646"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MAIN.py</a:t>
            </a:r>
          </a:p>
        </p:txBody>
      </p:sp>
      <p:sp>
        <p:nvSpPr>
          <p:cNvPr id="184" name="Google Shape;184;p40"/>
          <p:cNvSpPr txBox="1">
            <a:spLocks noGrp="1"/>
          </p:cNvSpPr>
          <p:nvPr>
            <p:ph type="subTitle" idx="5"/>
          </p:nvPr>
        </p:nvSpPr>
        <p:spPr>
          <a:xfrm>
            <a:off x="283646" y="3148075"/>
            <a:ext cx="2067000" cy="1235100"/>
          </a:xfrm>
          <a:prstGeom prst="rect">
            <a:avLst/>
          </a:prstGeom>
        </p:spPr>
        <p:txBody>
          <a:bodyPr spcFirstLastPara="1" wrap="square" lIns="91425" tIns="91425" rIns="91425" bIns="91425" anchor="t" anchorCtr="0">
            <a:noAutofit/>
          </a:bodyPr>
          <a:lstStyle/>
          <a:p>
            <a:pPr marL="0" indent="0"/>
            <a:endParaRPr lang="en" dirty="0">
              <a:solidFill>
                <a:schemeClr val="bg1"/>
              </a:solidFill>
              <a:ea typeface="Roboto"/>
              <a:cs typeface="Roboto"/>
            </a:endParaRPr>
          </a:p>
          <a:p>
            <a:pPr marL="0" indent="0"/>
            <a:r>
              <a:rPr lang="en" dirty="0">
                <a:solidFill>
                  <a:schemeClr val="bg1"/>
                </a:solidFill>
                <a:ea typeface="Roboto"/>
                <a:cs typeface="Roboto"/>
              </a:rPr>
              <a:t>AVVIA L'APPLICAZIONE</a:t>
            </a:r>
            <a:endParaRPr lang="en">
              <a:solidFill>
                <a:schemeClr val="bg1"/>
              </a:solidFill>
            </a:endParaRPr>
          </a:p>
        </p:txBody>
      </p:sp>
      <p:sp>
        <p:nvSpPr>
          <p:cNvPr id="185" name="Google Shape;185;p40"/>
          <p:cNvSpPr txBox="1">
            <a:spLocks noGrp="1"/>
          </p:cNvSpPr>
          <p:nvPr>
            <p:ph type="title" idx="7"/>
          </p:nvPr>
        </p:nvSpPr>
        <p:spPr>
          <a:xfrm>
            <a:off x="2286243"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p:txBody>
      </p:sp>
      <p:sp>
        <p:nvSpPr>
          <p:cNvPr id="186" name="Google Shape;186;p40"/>
          <p:cNvSpPr txBox="1">
            <a:spLocks noGrp="1"/>
          </p:cNvSpPr>
          <p:nvPr>
            <p:ph type="title" idx="8"/>
          </p:nvPr>
        </p:nvSpPr>
        <p:spPr>
          <a:xfrm>
            <a:off x="4356072" y="1779104"/>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p:txBody>
      </p:sp>
      <p:cxnSp>
        <p:nvCxnSpPr>
          <p:cNvPr id="187" name="Google Shape;187;p40"/>
          <p:cNvCxnSpPr/>
          <p:nvPr/>
        </p:nvCxnSpPr>
        <p:spPr>
          <a:xfrm>
            <a:off x="1051313" y="250413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3121143" y="250413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5190972" y="2504137"/>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asellaDiTesto 1">
            <a:extLst>
              <a:ext uri="{FF2B5EF4-FFF2-40B4-BE49-F238E27FC236}">
                <a16:creationId xmlns:a16="http://schemas.microsoft.com/office/drawing/2014/main" id="{B010BA63-2CCD-6E4D-9EA0-D4167511BE8C}"/>
              </a:ext>
            </a:extLst>
          </p:cNvPr>
          <p:cNvSpPr txBox="1"/>
          <p:nvPr/>
        </p:nvSpPr>
        <p:spPr>
          <a:xfrm>
            <a:off x="2698407" y="636373"/>
            <a:ext cx="37394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latin typeface="Montserrat ExtraBold"/>
              </a:rPr>
              <a:t>   4 FILE</a:t>
            </a:r>
          </a:p>
        </p:txBody>
      </p:sp>
      <p:sp>
        <p:nvSpPr>
          <p:cNvPr id="3" name="CasellaDiTesto 2">
            <a:extLst>
              <a:ext uri="{FF2B5EF4-FFF2-40B4-BE49-F238E27FC236}">
                <a16:creationId xmlns:a16="http://schemas.microsoft.com/office/drawing/2014/main" id="{EE6C716E-0195-C0D5-7B42-31BDB14A8FBC}"/>
              </a:ext>
            </a:extLst>
          </p:cNvPr>
          <p:cNvSpPr txBox="1"/>
          <p:nvPr/>
        </p:nvSpPr>
        <p:spPr>
          <a:xfrm>
            <a:off x="7335371" y="1813672"/>
            <a:ext cx="9782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rgbClr val="FFAB40"/>
                </a:solidFill>
                <a:latin typeface="Montserrat ExtraBold"/>
              </a:rPr>
              <a:t>4</a:t>
            </a:r>
            <a:endParaRPr lang="en-US" dirty="0"/>
          </a:p>
        </p:txBody>
      </p:sp>
      <p:cxnSp>
        <p:nvCxnSpPr>
          <p:cNvPr id="4" name="Google Shape;189;p40">
            <a:extLst>
              <a:ext uri="{FF2B5EF4-FFF2-40B4-BE49-F238E27FC236}">
                <a16:creationId xmlns:a16="http://schemas.microsoft.com/office/drawing/2014/main" id="{3DDF4105-784D-55AF-6C35-99A4D329A224}"/>
              </a:ext>
            </a:extLst>
          </p:cNvPr>
          <p:cNvCxnSpPr>
            <a:cxnSpLocks/>
          </p:cNvCxnSpPr>
          <p:nvPr/>
        </p:nvCxnSpPr>
        <p:spPr>
          <a:xfrm>
            <a:off x="7426545" y="2495733"/>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CasellaDiTesto 4">
            <a:extLst>
              <a:ext uri="{FF2B5EF4-FFF2-40B4-BE49-F238E27FC236}">
                <a16:creationId xmlns:a16="http://schemas.microsoft.com/office/drawing/2014/main" id="{0E079CEB-F4C3-527C-3F59-3DF2A559DD0D}"/>
              </a:ext>
            </a:extLst>
          </p:cNvPr>
          <p:cNvSpPr txBox="1"/>
          <p:nvPr/>
        </p:nvSpPr>
        <p:spPr>
          <a:xfrm>
            <a:off x="6251201" y="341891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rPr>
              <a:t>FILE JSON CONTENENTE L'ELENCO DEGLI ATTREZZI</a:t>
            </a:r>
            <a:endParaRPr lang="en-US" dirty="0"/>
          </a:p>
        </p:txBody>
      </p:sp>
      <p:sp>
        <p:nvSpPr>
          <p:cNvPr id="6" name="CasellaDiTesto 5">
            <a:extLst>
              <a:ext uri="{FF2B5EF4-FFF2-40B4-BE49-F238E27FC236}">
                <a16:creationId xmlns:a16="http://schemas.microsoft.com/office/drawing/2014/main" id="{09DDA51E-BB83-B720-0B9E-1173D72FE276}"/>
              </a:ext>
            </a:extLst>
          </p:cNvPr>
          <p:cNvSpPr txBox="1"/>
          <p:nvPr/>
        </p:nvSpPr>
        <p:spPr>
          <a:xfrm>
            <a:off x="6598063" y="2793076"/>
            <a:ext cx="24494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800" dirty="0">
                <a:solidFill>
                  <a:schemeClr val="bg1"/>
                </a:solidFill>
                <a:latin typeface="Montserrat ExtraBold"/>
              </a:rPr>
              <a:t>MACHINES.JSON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331384" y="398321"/>
            <a:ext cx="4120678"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MAIN.PY</a:t>
            </a:r>
            <a:endParaRPr/>
          </a:p>
        </p:txBody>
      </p:sp>
      <p:sp>
        <p:nvSpPr>
          <p:cNvPr id="195" name="Google Shape;195;p41"/>
          <p:cNvSpPr txBox="1">
            <a:spLocks noGrp="1"/>
          </p:cNvSpPr>
          <p:nvPr>
            <p:ph type="subTitle" idx="1"/>
          </p:nvPr>
        </p:nvSpPr>
        <p:spPr>
          <a:xfrm>
            <a:off x="4513844" y="1045335"/>
            <a:ext cx="3940200" cy="1277988"/>
          </a:xfrm>
          <a:prstGeom prst="rect">
            <a:avLst/>
          </a:prstGeom>
        </p:spPr>
        <p:txBody>
          <a:bodyPr spcFirstLastPara="1" wrap="square" lIns="91425" tIns="91425" rIns="91425" bIns="91425" anchor="t" anchorCtr="0">
            <a:noAutofit/>
          </a:bodyPr>
          <a:lstStyle/>
          <a:p>
            <a:pPr marL="0" indent="0"/>
            <a:r>
              <a:rPr lang="en" dirty="0">
                <a:solidFill>
                  <a:srgbClr val="F7A63E"/>
                </a:solidFill>
                <a:ea typeface="Roboto"/>
                <a:cs typeface="Roboto"/>
              </a:rPr>
              <a:t>This is the main file that serves as the application's entry point. It is used to start the graphical user interface (UI) defined in the UI.py file.</a:t>
            </a:r>
            <a:endParaRPr lang="it-IT"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52351"/>
            <a:ext cx="4629300" cy="509113"/>
          </a:xfrm>
          <a:prstGeom prst="rect">
            <a:avLst/>
          </a:prstGeom>
        </p:spPr>
        <p:txBody>
          <a:bodyPr spcFirstLastPara="1" wrap="square" lIns="91425" tIns="91425" rIns="91425" bIns="91425" anchor="t" anchorCtr="0">
            <a:noAutofit/>
          </a:bodyPr>
          <a:lstStyle/>
          <a:p>
            <a:r>
              <a:rPr lang="en" dirty="0"/>
              <a:t>FUNZIONALITA'</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asellaDiTesto 1">
            <a:extLst>
              <a:ext uri="{FF2B5EF4-FFF2-40B4-BE49-F238E27FC236}">
                <a16:creationId xmlns:a16="http://schemas.microsoft.com/office/drawing/2014/main" id="{61A2EE79-04AD-1F84-E411-C726DB317C7C}"/>
              </a:ext>
            </a:extLst>
          </p:cNvPr>
          <p:cNvSpPr txBox="1"/>
          <p:nvPr/>
        </p:nvSpPr>
        <p:spPr>
          <a:xfrm>
            <a:off x="93382" y="953900"/>
            <a:ext cx="4633666"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it-IT" sz="1600" b="1" dirty="0">
                <a:solidFill>
                  <a:schemeClr val="bg1"/>
                </a:solidFill>
              </a:rPr>
              <a:t>Importazione dell'UI</a:t>
            </a:r>
            <a:r>
              <a:rPr lang="it-IT" sz="1600" dirty="0">
                <a:solidFill>
                  <a:schemeClr val="bg1"/>
                </a:solidFill>
              </a:rPr>
              <a:t>: </a:t>
            </a:r>
            <a:endParaRPr lang="it-IT" dirty="0">
              <a:solidFill>
                <a:schemeClr val="bg1"/>
              </a:solidFill>
            </a:endParaRPr>
          </a:p>
          <a:p>
            <a:pPr marL="742950" lvl="1" indent="-285750">
              <a:buFont typeface="Courier New"/>
              <a:buChar char="o"/>
            </a:pPr>
            <a:r>
              <a:rPr lang="it-IT" sz="1600" dirty="0">
                <a:solidFill>
                  <a:schemeClr val="bg1"/>
                </a:solidFill>
              </a:rPr>
              <a:t>Il file importa la classe </a:t>
            </a:r>
            <a:r>
              <a:rPr lang="it-IT" sz="1600" dirty="0" err="1">
                <a:solidFill>
                  <a:schemeClr val="bg1"/>
                </a:solidFill>
                <a:latin typeface="Consolas"/>
              </a:rPr>
              <a:t>GymBookingUI</a:t>
            </a:r>
            <a:r>
              <a:rPr lang="it-IT" sz="1600" dirty="0">
                <a:solidFill>
                  <a:schemeClr val="bg1"/>
                </a:solidFill>
              </a:rPr>
              <a:t> dal modulo </a:t>
            </a:r>
            <a:r>
              <a:rPr lang="it-IT" sz="1600" dirty="0">
                <a:solidFill>
                  <a:schemeClr val="bg1"/>
                </a:solidFill>
                <a:latin typeface="Consolas"/>
              </a:rPr>
              <a:t>UI.py</a:t>
            </a:r>
            <a:r>
              <a:rPr lang="it-IT" sz="1600" dirty="0">
                <a:solidFill>
                  <a:schemeClr val="bg1"/>
                </a:solidFill>
              </a:rPr>
              <a:t>, che contiene tutta la logica per la GUI.</a:t>
            </a:r>
            <a:endParaRPr lang="it-IT">
              <a:solidFill>
                <a:schemeClr val="bg1"/>
              </a:solidFill>
            </a:endParaRPr>
          </a:p>
          <a:p>
            <a:pPr marL="285750" indent="-285750">
              <a:buFont typeface="Arial"/>
              <a:buChar char="•"/>
            </a:pPr>
            <a:r>
              <a:rPr lang="it-IT" sz="1600" b="1" dirty="0">
                <a:solidFill>
                  <a:schemeClr val="bg1"/>
                </a:solidFill>
              </a:rPr>
              <a:t>Esecuzione dell'applicazione</a:t>
            </a:r>
            <a:r>
              <a:rPr lang="it-IT" sz="1600" dirty="0">
                <a:solidFill>
                  <a:schemeClr val="bg1"/>
                </a:solidFill>
              </a:rPr>
              <a:t>: </a:t>
            </a:r>
            <a:endParaRPr lang="it-IT" dirty="0">
              <a:solidFill>
                <a:schemeClr val="bg1"/>
              </a:solidFill>
            </a:endParaRPr>
          </a:p>
          <a:p>
            <a:pPr marL="742950" lvl="1" indent="-285750">
              <a:buFont typeface="Courier New"/>
              <a:buChar char="o"/>
            </a:pPr>
            <a:r>
              <a:rPr lang="it-IT" sz="1600" dirty="0">
                <a:solidFill>
                  <a:schemeClr val="bg1"/>
                </a:solidFill>
              </a:rPr>
              <a:t>Quando l'app viene avviata, il file </a:t>
            </a:r>
            <a:r>
              <a:rPr lang="it-IT" sz="1600" dirty="0">
                <a:solidFill>
                  <a:schemeClr val="bg1"/>
                </a:solidFill>
                <a:latin typeface="Consolas"/>
              </a:rPr>
              <a:t>main.py</a:t>
            </a:r>
            <a:r>
              <a:rPr lang="it-IT" sz="1600" dirty="0">
                <a:solidFill>
                  <a:schemeClr val="bg1"/>
                </a:solidFill>
              </a:rPr>
              <a:t> crea un'istanza della classe </a:t>
            </a:r>
            <a:r>
              <a:rPr lang="it-IT" sz="1600" dirty="0" err="1">
                <a:solidFill>
                  <a:schemeClr val="bg1"/>
                </a:solidFill>
                <a:latin typeface="Consolas"/>
              </a:rPr>
              <a:t>GymBookingUI</a:t>
            </a:r>
            <a:r>
              <a:rPr lang="it-IT" sz="1600" dirty="0">
                <a:solidFill>
                  <a:schemeClr val="bg1"/>
                </a:solidFill>
              </a:rPr>
              <a:t> e chiama il metodo </a:t>
            </a:r>
            <a:r>
              <a:rPr lang="it-IT" sz="1600" dirty="0" err="1">
                <a:solidFill>
                  <a:schemeClr val="bg1"/>
                </a:solidFill>
                <a:latin typeface="Consolas"/>
              </a:rPr>
              <a:t>run</a:t>
            </a:r>
            <a:r>
              <a:rPr lang="it-IT" sz="1600" dirty="0">
                <a:solidFill>
                  <a:schemeClr val="bg1"/>
                </a:solidFill>
                <a:latin typeface="Consolas"/>
              </a:rPr>
              <a:t>()</a:t>
            </a:r>
            <a:r>
              <a:rPr lang="it-IT" sz="1600" dirty="0">
                <a:solidFill>
                  <a:schemeClr val="bg1"/>
                </a:solidFill>
              </a:rPr>
              <a:t> per avviare l'interfaccia grafica.</a:t>
            </a:r>
            <a:endParaRPr lang="it-IT">
              <a:solidFill>
                <a:schemeClr val="bg1"/>
              </a:solidFill>
            </a:endParaRPr>
          </a:p>
          <a:p>
            <a:endParaRPr lang="it-IT" sz="1600" b="1" dirty="0">
              <a:solidFill>
                <a:schemeClr val="bg1"/>
              </a:solidFill>
            </a:endParaRPr>
          </a:p>
          <a:p>
            <a:endParaRPr lang="it-IT" sz="1600" dirty="0">
              <a:solidFill>
                <a:schemeClr val="bg1"/>
              </a:solidFill>
              <a:latin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877170" y="162998"/>
            <a:ext cx="8264052"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MACHINES_MANAGEMENT.PY</a:t>
            </a:r>
            <a:endParaRPr sz="4000" dirty="0"/>
          </a:p>
        </p:txBody>
      </p:sp>
      <p:sp>
        <p:nvSpPr>
          <p:cNvPr id="195" name="Google Shape;195;p41"/>
          <p:cNvSpPr txBox="1">
            <a:spLocks noGrp="1"/>
          </p:cNvSpPr>
          <p:nvPr>
            <p:ph type="subTitle" idx="1"/>
          </p:nvPr>
        </p:nvSpPr>
        <p:spPr>
          <a:xfrm>
            <a:off x="4513844" y="1045335"/>
            <a:ext cx="3940200" cy="1277988"/>
          </a:xfrm>
          <a:prstGeom prst="rect">
            <a:avLst/>
          </a:prstGeom>
        </p:spPr>
        <p:txBody>
          <a:bodyPr spcFirstLastPara="1" wrap="square" lIns="91425" tIns="91425" rIns="91425" bIns="91425" anchor="t" anchorCtr="0">
            <a:noAutofit/>
          </a:bodyPr>
          <a:lstStyle/>
          <a:p>
            <a:pPr marL="0" indent="0"/>
            <a:r>
              <a:rPr lang="en" dirty="0">
                <a:solidFill>
                  <a:srgbClr val="F7A63E"/>
                </a:solidFill>
                <a:ea typeface="Roboto"/>
                <a:cs typeface="Roboto"/>
              </a:rPr>
              <a:t>This file contains the logic for managing gear data and bookings. It uses a JSON file to load information on the available tools (such as duration and difficulty).</a:t>
            </a:r>
            <a:endParaRPr lang="it-IT" dirty="0"/>
          </a:p>
        </p:txBody>
      </p:sp>
    </p:spTree>
    <p:extLst>
      <p:ext uri="{BB962C8B-B14F-4D97-AF65-F5344CB8AC3E}">
        <p14:creationId xmlns:p14="http://schemas.microsoft.com/office/powerpoint/2010/main" val="367542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52351"/>
            <a:ext cx="4629300" cy="509113"/>
          </a:xfrm>
          <a:prstGeom prst="rect">
            <a:avLst/>
          </a:prstGeom>
        </p:spPr>
        <p:txBody>
          <a:bodyPr spcFirstLastPara="1" wrap="square" lIns="91425" tIns="91425" rIns="91425" bIns="91425" anchor="t" anchorCtr="0">
            <a:noAutofit/>
          </a:bodyPr>
          <a:lstStyle/>
          <a:p>
            <a:r>
              <a:rPr lang="en" dirty="0"/>
              <a:t>FUNZIONALITA'</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asellaDiTesto 1">
            <a:extLst>
              <a:ext uri="{FF2B5EF4-FFF2-40B4-BE49-F238E27FC236}">
                <a16:creationId xmlns:a16="http://schemas.microsoft.com/office/drawing/2014/main" id="{61A2EE79-04AD-1F84-E411-C726DB317C7C}"/>
              </a:ext>
            </a:extLst>
          </p:cNvPr>
          <p:cNvSpPr txBox="1"/>
          <p:nvPr/>
        </p:nvSpPr>
        <p:spPr>
          <a:xfrm>
            <a:off x="93382" y="953900"/>
            <a:ext cx="6507849"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it-IT" sz="1600" b="1" dirty="0">
                <a:solidFill>
                  <a:schemeClr val="bg1"/>
                </a:solidFill>
              </a:rPr>
              <a:t>Caricamento degli Attrezzi:</a:t>
            </a:r>
            <a:endParaRPr lang="it-IT" dirty="0">
              <a:solidFill>
                <a:schemeClr val="bg1"/>
              </a:solidFill>
            </a:endParaRPr>
          </a:p>
          <a:p>
            <a:pPr marL="742950" lvl="1" indent="-285750">
              <a:buFont typeface="Courier New"/>
              <a:buChar char="o"/>
            </a:pPr>
            <a:r>
              <a:rPr lang="it-IT" sz="1600" dirty="0">
                <a:solidFill>
                  <a:schemeClr val="bg1"/>
                </a:solidFill>
              </a:rPr>
              <a:t>Carica i dati degli attrezzi da un file JSON (</a:t>
            </a:r>
            <a:r>
              <a:rPr lang="it-IT" sz="1600" err="1">
                <a:solidFill>
                  <a:schemeClr val="bg1"/>
                </a:solidFill>
                <a:latin typeface="Consolas"/>
              </a:rPr>
              <a:t>machines.json</a:t>
            </a:r>
            <a:r>
              <a:rPr lang="it-IT" sz="1600" dirty="0">
                <a:solidFill>
                  <a:schemeClr val="bg1"/>
                </a:solidFill>
              </a:rPr>
              <a:t>), che include informazioni come la durata consigliata e la difficoltà per ogni attrezzo.</a:t>
            </a:r>
            <a:endParaRPr lang="it-IT" dirty="0">
              <a:solidFill>
                <a:schemeClr val="bg1"/>
              </a:solidFill>
            </a:endParaRPr>
          </a:p>
          <a:p>
            <a:pPr marL="285750" indent="-285750">
              <a:buFont typeface="Arial"/>
              <a:buChar char="•"/>
            </a:pPr>
            <a:endParaRPr lang="it-IT" sz="1600" dirty="0">
              <a:solidFill>
                <a:schemeClr val="bg1"/>
              </a:solidFill>
            </a:endParaRPr>
          </a:p>
          <a:p>
            <a:pPr marL="285750" indent="-285750">
              <a:buFont typeface="Arial"/>
              <a:buChar char="•"/>
            </a:pPr>
            <a:r>
              <a:rPr lang="it-IT" sz="1600" b="1" dirty="0">
                <a:solidFill>
                  <a:schemeClr val="bg1"/>
                </a:solidFill>
              </a:rPr>
              <a:t>Gestione delle Prenotazioni:</a:t>
            </a:r>
            <a:endParaRPr lang="it-IT" dirty="0">
              <a:solidFill>
                <a:schemeClr val="bg1"/>
              </a:solidFill>
            </a:endParaRPr>
          </a:p>
          <a:p>
            <a:pPr marL="742950" lvl="1" indent="-285750">
              <a:buFont typeface="Courier New"/>
              <a:buChar char="o"/>
            </a:pPr>
            <a:r>
              <a:rPr lang="it-IT" sz="1600" dirty="0">
                <a:solidFill>
                  <a:schemeClr val="bg1"/>
                </a:solidFill>
              </a:rPr>
              <a:t>Permette di prenotare un attrezzo e memorizzare la durata della prenotazione.</a:t>
            </a:r>
            <a:endParaRPr lang="it-IT">
              <a:solidFill>
                <a:schemeClr val="bg1"/>
              </a:solidFill>
            </a:endParaRPr>
          </a:p>
          <a:p>
            <a:pPr marL="742950" lvl="1" indent="-285750">
              <a:buFont typeface="Courier New"/>
              <a:buChar char="o"/>
            </a:pPr>
            <a:r>
              <a:rPr lang="it-IT" sz="1600" dirty="0">
                <a:solidFill>
                  <a:schemeClr val="bg1"/>
                </a:solidFill>
              </a:rPr>
              <a:t>Fornisce metodi per recuperare le informazioni sulle prenotazioni e gestire la difficoltà degli attrezzi.</a:t>
            </a:r>
            <a:endParaRPr lang="it-IT">
              <a:solidFill>
                <a:schemeClr val="bg1"/>
              </a:solidFill>
            </a:endParaRPr>
          </a:p>
          <a:p>
            <a:pPr marL="742950" lvl="1" indent="-285750">
              <a:buFont typeface="Courier New"/>
              <a:buChar char="o"/>
            </a:pPr>
            <a:endParaRPr lang="it-IT" sz="1600" dirty="0">
              <a:solidFill>
                <a:schemeClr val="bg1"/>
              </a:solidFill>
            </a:endParaRPr>
          </a:p>
          <a:p>
            <a:pPr marL="285750" indent="-285750">
              <a:buFont typeface="Arial"/>
              <a:buChar char="•"/>
            </a:pPr>
            <a:r>
              <a:rPr lang="it-IT" sz="1600" b="1" dirty="0">
                <a:solidFill>
                  <a:schemeClr val="bg1"/>
                </a:solidFill>
              </a:rPr>
              <a:t>Salvataggio della Prenotazione:</a:t>
            </a:r>
            <a:endParaRPr lang="it-IT" b="1" dirty="0">
              <a:solidFill>
                <a:schemeClr val="bg1"/>
              </a:solidFill>
            </a:endParaRPr>
          </a:p>
          <a:p>
            <a:pPr marL="742950" lvl="1" indent="-285750">
              <a:buFont typeface="Courier New"/>
              <a:buChar char="o"/>
            </a:pPr>
            <a:r>
              <a:rPr lang="it-IT" sz="1600" dirty="0">
                <a:solidFill>
                  <a:schemeClr val="bg1"/>
                </a:solidFill>
              </a:rPr>
              <a:t>Le prenotazioni vengono memorizzate in una lista e possono essere recuperate per il timer e la visualizzazione nell'interfaccia.</a:t>
            </a:r>
            <a:endParaRPr lang="it-IT">
              <a:solidFill>
                <a:schemeClr val="bg1"/>
              </a:solidFill>
            </a:endParaRPr>
          </a:p>
          <a:p>
            <a:endParaRPr lang="it-IT" sz="1600" b="1" dirty="0">
              <a:solidFill>
                <a:schemeClr val="bg1"/>
              </a:solidFill>
            </a:endParaRPr>
          </a:p>
        </p:txBody>
      </p:sp>
    </p:spTree>
    <p:extLst>
      <p:ext uri="{BB962C8B-B14F-4D97-AF65-F5344CB8AC3E}">
        <p14:creationId xmlns:p14="http://schemas.microsoft.com/office/powerpoint/2010/main" val="365035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52351"/>
            <a:ext cx="4629300" cy="509113"/>
          </a:xfrm>
          <a:prstGeom prst="rect">
            <a:avLst/>
          </a:prstGeom>
        </p:spPr>
        <p:txBody>
          <a:bodyPr spcFirstLastPara="1" wrap="square" lIns="91425" tIns="91425" rIns="91425" bIns="91425" anchor="t" anchorCtr="0">
            <a:noAutofit/>
          </a:bodyPr>
          <a:lstStyle/>
          <a:p>
            <a:r>
              <a:rPr lang="en" dirty="0"/>
              <a:t>METODI</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asellaDiTesto 1">
            <a:extLst>
              <a:ext uri="{FF2B5EF4-FFF2-40B4-BE49-F238E27FC236}">
                <a16:creationId xmlns:a16="http://schemas.microsoft.com/office/drawing/2014/main" id="{61A2EE79-04AD-1F84-E411-C726DB317C7C}"/>
              </a:ext>
            </a:extLst>
          </p:cNvPr>
          <p:cNvSpPr txBox="1"/>
          <p:nvPr/>
        </p:nvSpPr>
        <p:spPr>
          <a:xfrm>
            <a:off x="93382" y="953900"/>
            <a:ext cx="650784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it-IT" sz="1600" b="1" dirty="0" err="1">
                <a:solidFill>
                  <a:schemeClr val="bg1"/>
                </a:solidFill>
                <a:latin typeface="Consolas"/>
              </a:rPr>
              <a:t>load_attrezzi</a:t>
            </a:r>
            <a:r>
              <a:rPr lang="it-IT" sz="1600" dirty="0">
                <a:solidFill>
                  <a:schemeClr val="bg1"/>
                </a:solidFill>
              </a:rPr>
              <a:t>: carica i dati sugli attrezzi dal file </a:t>
            </a:r>
            <a:r>
              <a:rPr lang="it-IT" sz="1600" dirty="0" err="1">
                <a:solidFill>
                  <a:schemeClr val="bg1"/>
                </a:solidFill>
                <a:latin typeface="Consolas"/>
              </a:rPr>
              <a:t>machines.json</a:t>
            </a:r>
            <a:r>
              <a:rPr lang="it-IT" sz="1600" dirty="0">
                <a:solidFill>
                  <a:schemeClr val="bg1"/>
                </a:solidFill>
              </a:rPr>
              <a:t>.</a:t>
            </a:r>
            <a:endParaRPr lang="it-IT" dirty="0">
              <a:solidFill>
                <a:schemeClr val="bg1"/>
              </a:solidFill>
            </a:endParaRPr>
          </a:p>
          <a:p>
            <a:pPr>
              <a:buFont typeface="Arial"/>
              <a:buChar char="•"/>
            </a:pPr>
            <a:r>
              <a:rPr lang="it-IT" sz="1600" b="1" dirty="0" err="1">
                <a:solidFill>
                  <a:schemeClr val="bg1"/>
                </a:solidFill>
                <a:latin typeface="Consolas"/>
              </a:rPr>
              <a:t>get_attrezzi</a:t>
            </a:r>
            <a:r>
              <a:rPr lang="it-IT" sz="1600" dirty="0">
                <a:solidFill>
                  <a:schemeClr val="bg1"/>
                </a:solidFill>
              </a:rPr>
              <a:t>: restituisce una lista degli attrezzi disponibili.</a:t>
            </a:r>
            <a:endParaRPr lang="it-IT" dirty="0">
              <a:solidFill>
                <a:schemeClr val="bg1"/>
              </a:solidFill>
            </a:endParaRPr>
          </a:p>
          <a:p>
            <a:pPr>
              <a:buFont typeface="Arial"/>
              <a:buChar char="•"/>
            </a:pPr>
            <a:r>
              <a:rPr lang="it-IT" sz="1600" b="1" dirty="0" err="1">
                <a:solidFill>
                  <a:schemeClr val="bg1"/>
                </a:solidFill>
                <a:latin typeface="Consolas"/>
              </a:rPr>
              <a:t>prenota_attrezzo</a:t>
            </a:r>
            <a:r>
              <a:rPr lang="it-IT" sz="1600" dirty="0">
                <a:solidFill>
                  <a:schemeClr val="bg1"/>
                </a:solidFill>
              </a:rPr>
              <a:t>: aggiunge una prenotazione alla lista.</a:t>
            </a:r>
            <a:endParaRPr lang="it-IT" dirty="0">
              <a:solidFill>
                <a:schemeClr val="bg1"/>
              </a:solidFill>
            </a:endParaRPr>
          </a:p>
          <a:p>
            <a:pPr>
              <a:buFont typeface="Arial"/>
              <a:buChar char="•"/>
            </a:pPr>
            <a:r>
              <a:rPr lang="it-IT" sz="1600" b="1" dirty="0" err="1">
                <a:solidFill>
                  <a:schemeClr val="bg1"/>
                </a:solidFill>
                <a:latin typeface="Consolas"/>
              </a:rPr>
              <a:t>get_difficolta</a:t>
            </a:r>
            <a:r>
              <a:rPr lang="it-IT" sz="1600" dirty="0">
                <a:solidFill>
                  <a:schemeClr val="bg1"/>
                </a:solidFill>
              </a:rPr>
              <a:t>: restituisce la difficoltà di un attrezzo specifico.</a:t>
            </a:r>
            <a:endParaRPr lang="it-IT" dirty="0">
              <a:solidFill>
                <a:schemeClr val="bg1"/>
              </a:solidFill>
            </a:endParaRPr>
          </a:p>
          <a:p>
            <a:pPr>
              <a:buFont typeface="Arial"/>
              <a:buChar char="•"/>
            </a:pPr>
            <a:r>
              <a:rPr lang="it-IT" sz="1600" b="1" dirty="0" err="1">
                <a:solidFill>
                  <a:schemeClr val="bg1"/>
                </a:solidFill>
                <a:latin typeface="Consolas"/>
              </a:rPr>
              <a:t>has_prenotazioni</a:t>
            </a:r>
            <a:r>
              <a:rPr lang="it-IT" sz="1600" dirty="0">
                <a:solidFill>
                  <a:schemeClr val="bg1"/>
                </a:solidFill>
              </a:rPr>
              <a:t>: verifica se ci sono prenotazioni.</a:t>
            </a:r>
            <a:endParaRPr lang="it-IT" dirty="0">
              <a:solidFill>
                <a:schemeClr val="bg1"/>
              </a:solidFill>
            </a:endParaRPr>
          </a:p>
          <a:p>
            <a:pPr>
              <a:buFont typeface="Arial"/>
              <a:buChar char="•"/>
            </a:pPr>
            <a:r>
              <a:rPr lang="it-IT" sz="1600" b="1" dirty="0" err="1">
                <a:solidFill>
                  <a:schemeClr val="bg1"/>
                </a:solidFill>
                <a:latin typeface="Consolas"/>
              </a:rPr>
              <a:t>get_prossima_prenotazione</a:t>
            </a:r>
            <a:r>
              <a:rPr lang="it-IT" sz="1600" dirty="0">
                <a:solidFill>
                  <a:schemeClr val="bg1"/>
                </a:solidFill>
              </a:rPr>
              <a:t>: recupera la prossima prenotazione.</a:t>
            </a:r>
            <a:endParaRPr lang="it-IT" dirty="0">
              <a:solidFill>
                <a:schemeClr val="bg1"/>
              </a:solidFill>
            </a:endParaRPr>
          </a:p>
          <a:p>
            <a:pPr>
              <a:buFont typeface="Arial"/>
              <a:buChar char="•"/>
            </a:pPr>
            <a:r>
              <a:rPr lang="it-IT" sz="1600" b="1" dirty="0" err="1">
                <a:solidFill>
                  <a:schemeClr val="bg1"/>
                </a:solidFill>
                <a:latin typeface="Consolas"/>
              </a:rPr>
              <a:t>salva_tempo</a:t>
            </a:r>
            <a:r>
              <a:rPr lang="it-IT" sz="1600" dirty="0">
                <a:solidFill>
                  <a:schemeClr val="bg1"/>
                </a:solidFill>
              </a:rPr>
              <a:t>: salva il tempo rimanente di una prenotazione in corso.</a:t>
            </a:r>
            <a:endParaRPr lang="it-IT" dirty="0">
              <a:solidFill>
                <a:schemeClr val="bg1"/>
              </a:solidFill>
            </a:endParaRPr>
          </a:p>
          <a:p>
            <a:pPr marL="285750" indent="-285750">
              <a:buFont typeface="Arial"/>
              <a:buChar char="•"/>
            </a:pPr>
            <a:endParaRPr lang="it-IT" sz="1600" b="1" dirty="0">
              <a:solidFill>
                <a:schemeClr val="bg1"/>
              </a:solidFill>
            </a:endParaRPr>
          </a:p>
          <a:p>
            <a:endParaRPr lang="it-IT" sz="1600" b="1" dirty="0">
              <a:solidFill>
                <a:schemeClr val="bg1"/>
              </a:solidFill>
            </a:endParaRPr>
          </a:p>
        </p:txBody>
      </p:sp>
    </p:spTree>
    <p:extLst>
      <p:ext uri="{BB962C8B-B14F-4D97-AF65-F5344CB8AC3E}">
        <p14:creationId xmlns:p14="http://schemas.microsoft.com/office/powerpoint/2010/main" val="26521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877170" y="162998"/>
            <a:ext cx="8264052" cy="644700"/>
          </a:xfrm>
          <a:prstGeom prst="rect">
            <a:avLst/>
          </a:prstGeom>
        </p:spPr>
        <p:txBody>
          <a:bodyPr spcFirstLastPara="1" wrap="square" lIns="91425" tIns="91425" rIns="91425" bIns="91425" anchor="b" anchorCtr="0">
            <a:noAutofit/>
          </a:bodyPr>
          <a:lstStyle/>
          <a:p>
            <a:r>
              <a:rPr lang="en" sz="4000" dirty="0"/>
              <a:t>     UI.PY</a:t>
            </a:r>
            <a:endParaRPr sz="4000" dirty="0"/>
          </a:p>
        </p:txBody>
      </p:sp>
      <p:sp>
        <p:nvSpPr>
          <p:cNvPr id="195" name="Google Shape;195;p41"/>
          <p:cNvSpPr txBox="1">
            <a:spLocks noGrp="1"/>
          </p:cNvSpPr>
          <p:nvPr>
            <p:ph type="subTitle" idx="1"/>
          </p:nvPr>
        </p:nvSpPr>
        <p:spPr>
          <a:xfrm>
            <a:off x="4513844" y="1045335"/>
            <a:ext cx="3940200" cy="1277988"/>
          </a:xfrm>
          <a:prstGeom prst="rect">
            <a:avLst/>
          </a:prstGeom>
        </p:spPr>
        <p:txBody>
          <a:bodyPr spcFirstLastPara="1" wrap="square" lIns="91425" tIns="91425" rIns="91425" bIns="91425" anchor="t" anchorCtr="0">
            <a:noAutofit/>
          </a:bodyPr>
          <a:lstStyle/>
          <a:p>
            <a:pPr marL="0" indent="0"/>
            <a:r>
              <a:rPr lang="en" dirty="0">
                <a:solidFill>
                  <a:srgbClr val="F7A63E"/>
                </a:solidFill>
                <a:ea typeface="Roboto"/>
                <a:cs typeface="Roboto"/>
              </a:rPr>
              <a:t>This file manages the application's graphical user interface for booking gym equipment. It uses the </a:t>
            </a:r>
            <a:r>
              <a:rPr lang="en" dirty="0" err="1">
                <a:solidFill>
                  <a:srgbClr val="F7A63E"/>
                </a:solidFill>
                <a:ea typeface="Roboto"/>
                <a:cs typeface="Roboto"/>
              </a:rPr>
              <a:t>tkinter</a:t>
            </a:r>
            <a:r>
              <a:rPr lang="en" dirty="0">
                <a:solidFill>
                  <a:srgbClr val="F7A63E"/>
                </a:solidFill>
                <a:ea typeface="Roboto"/>
                <a:cs typeface="Roboto"/>
              </a:rPr>
              <a:t> library to create an interactive window in which the user can choose equipment, durations and weights (if required), as well as displaying bookings and starting a timer.</a:t>
            </a:r>
            <a:endParaRPr lang="it-IT" dirty="0"/>
          </a:p>
        </p:txBody>
      </p:sp>
    </p:spTree>
    <p:extLst>
      <p:ext uri="{BB962C8B-B14F-4D97-AF65-F5344CB8AC3E}">
        <p14:creationId xmlns:p14="http://schemas.microsoft.com/office/powerpoint/2010/main" val="1045311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52351"/>
            <a:ext cx="4629300" cy="509113"/>
          </a:xfrm>
          <a:prstGeom prst="rect">
            <a:avLst/>
          </a:prstGeom>
        </p:spPr>
        <p:txBody>
          <a:bodyPr spcFirstLastPara="1" wrap="square" lIns="91425" tIns="91425" rIns="91425" bIns="91425" anchor="t" anchorCtr="0">
            <a:noAutofit/>
          </a:bodyPr>
          <a:lstStyle/>
          <a:p>
            <a:r>
              <a:rPr lang="en" dirty="0"/>
              <a:t>FUNZIONALITA'</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asellaDiTesto 1">
            <a:extLst>
              <a:ext uri="{FF2B5EF4-FFF2-40B4-BE49-F238E27FC236}">
                <a16:creationId xmlns:a16="http://schemas.microsoft.com/office/drawing/2014/main" id="{61A2EE79-04AD-1F84-E411-C726DB317C7C}"/>
              </a:ext>
            </a:extLst>
          </p:cNvPr>
          <p:cNvSpPr txBox="1"/>
          <p:nvPr/>
        </p:nvSpPr>
        <p:spPr>
          <a:xfrm>
            <a:off x="93382" y="953900"/>
            <a:ext cx="650784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it-IT" b="1" dirty="0"/>
          </a:p>
          <a:p>
            <a:pPr>
              <a:buFont typeface="Arial"/>
              <a:buChar char="•"/>
            </a:pPr>
            <a:r>
              <a:rPr lang="it-IT" sz="1600" b="1" dirty="0">
                <a:solidFill>
                  <a:schemeClr val="bg1"/>
                </a:solidFill>
              </a:rPr>
              <a:t>Creazione dell'interfaccia</a:t>
            </a:r>
            <a:r>
              <a:rPr lang="it-IT" sz="1600" dirty="0">
                <a:solidFill>
                  <a:schemeClr val="bg1"/>
                </a:solidFill>
              </a:rPr>
              <a:t>: </a:t>
            </a:r>
            <a:endParaRPr lang="it-IT" dirty="0">
              <a:solidFill>
                <a:schemeClr val="bg1"/>
              </a:solidFill>
            </a:endParaRPr>
          </a:p>
          <a:p>
            <a:pPr marL="457200" lvl="1">
              <a:buFont typeface="Courier New"/>
              <a:buChar char="o"/>
            </a:pPr>
            <a:r>
              <a:rPr lang="it-IT" sz="1600" dirty="0">
                <a:solidFill>
                  <a:schemeClr val="bg1"/>
                </a:solidFill>
              </a:rPr>
              <a:t>Utilizza </a:t>
            </a:r>
            <a:r>
              <a:rPr lang="it-IT" sz="1600" dirty="0" err="1">
                <a:solidFill>
                  <a:schemeClr val="bg1"/>
                </a:solidFill>
                <a:latin typeface="Consolas"/>
              </a:rPr>
              <a:t>tkinter</a:t>
            </a:r>
            <a:r>
              <a:rPr lang="it-IT" sz="1600" dirty="0">
                <a:solidFill>
                  <a:schemeClr val="bg1"/>
                </a:solidFill>
              </a:rPr>
              <a:t> per generare la finestra principale, con  elementi come menu a tendina, campi di testo per la durata e il  peso, e una lista per visualizzare le prenotazioni.</a:t>
            </a:r>
            <a:endParaRPr lang="it-IT">
              <a:solidFill>
                <a:schemeClr val="bg1"/>
              </a:solidFill>
            </a:endParaRPr>
          </a:p>
          <a:p>
            <a:pPr marL="457200" lvl="1">
              <a:buFont typeface="Courier New"/>
              <a:buChar char="o"/>
            </a:pPr>
            <a:endParaRPr lang="it-IT" sz="1600" dirty="0">
              <a:solidFill>
                <a:schemeClr val="bg1"/>
              </a:solidFill>
            </a:endParaRPr>
          </a:p>
          <a:p>
            <a:pPr>
              <a:buFont typeface="Arial"/>
              <a:buChar char="•"/>
            </a:pPr>
            <a:r>
              <a:rPr lang="it-IT" sz="1600" b="1" dirty="0">
                <a:solidFill>
                  <a:schemeClr val="bg1"/>
                </a:solidFill>
              </a:rPr>
              <a:t>Logica di Prenotazione</a:t>
            </a:r>
            <a:r>
              <a:rPr lang="it-IT" sz="1600" dirty="0">
                <a:solidFill>
                  <a:schemeClr val="bg1"/>
                </a:solidFill>
              </a:rPr>
              <a:t>: </a:t>
            </a:r>
            <a:endParaRPr lang="it-IT" dirty="0">
              <a:solidFill>
                <a:schemeClr val="bg1"/>
              </a:solidFill>
            </a:endParaRPr>
          </a:p>
          <a:p>
            <a:pPr marL="457200" lvl="1">
              <a:buFont typeface="Courier New"/>
              <a:buChar char="o"/>
            </a:pPr>
            <a:r>
              <a:rPr lang="it-IT" sz="1600" dirty="0">
                <a:solidFill>
                  <a:schemeClr val="bg1"/>
                </a:solidFill>
              </a:rPr>
              <a:t>Gestisce l'interazione con l'utente, consentendo la selezione dell'attrezzo, la durata, e il peso. Le prenotazioni vengono aggiunte a una lista che viene poi visualizzata nell'interfaccia.</a:t>
            </a:r>
            <a:endParaRPr lang="it-IT">
              <a:solidFill>
                <a:schemeClr val="bg1"/>
              </a:solidFill>
            </a:endParaRPr>
          </a:p>
          <a:p>
            <a:pPr>
              <a:buFont typeface="Arial"/>
              <a:buChar char="•"/>
            </a:pPr>
            <a:endParaRPr lang="it-IT" sz="1600" dirty="0">
              <a:solidFill>
                <a:schemeClr val="bg1"/>
              </a:solidFill>
            </a:endParaRPr>
          </a:p>
          <a:p>
            <a:pPr>
              <a:buFont typeface="Arial"/>
              <a:buChar char="•"/>
            </a:pPr>
            <a:r>
              <a:rPr lang="it-IT" sz="1600" b="1" dirty="0">
                <a:solidFill>
                  <a:schemeClr val="bg1"/>
                </a:solidFill>
              </a:rPr>
              <a:t>Gestione Timer e Esercizi</a:t>
            </a:r>
            <a:r>
              <a:rPr lang="it-IT" sz="1600" dirty="0">
                <a:solidFill>
                  <a:schemeClr val="bg1"/>
                </a:solidFill>
              </a:rPr>
              <a:t>: </a:t>
            </a:r>
            <a:endParaRPr lang="it-IT" dirty="0">
              <a:solidFill>
                <a:schemeClr val="bg1"/>
              </a:solidFill>
            </a:endParaRPr>
          </a:p>
          <a:p>
            <a:pPr marL="457200" lvl="1">
              <a:buFont typeface="Courier New"/>
              <a:buChar char="o"/>
            </a:pPr>
            <a:r>
              <a:rPr lang="it-IT" sz="1600" dirty="0">
                <a:solidFill>
                  <a:schemeClr val="bg1"/>
                </a:solidFill>
              </a:rPr>
              <a:t>Quando un attrezzo viene prenotato, è possibile avviare un timer per monitorare la durata dell'esercizio. L'utente può mettere in pausa l'esercizio o completarlo.</a:t>
            </a:r>
            <a:endParaRPr lang="it-IT" dirty="0">
              <a:solidFill>
                <a:schemeClr val="bg1"/>
              </a:solidFill>
            </a:endParaRPr>
          </a:p>
          <a:p>
            <a:pPr marL="285750" indent="-285750">
              <a:buFont typeface="Arial"/>
              <a:buChar char="•"/>
            </a:pPr>
            <a:endParaRPr lang="it-IT" sz="1600" b="1" dirty="0">
              <a:solidFill>
                <a:schemeClr val="bg1"/>
              </a:solidFill>
            </a:endParaRPr>
          </a:p>
          <a:p>
            <a:endParaRPr lang="it-IT" sz="1600" b="1" dirty="0">
              <a:solidFill>
                <a:schemeClr val="bg1"/>
              </a:solidFill>
            </a:endParaRPr>
          </a:p>
        </p:txBody>
      </p:sp>
    </p:spTree>
    <p:extLst>
      <p:ext uri="{BB962C8B-B14F-4D97-AF65-F5344CB8AC3E}">
        <p14:creationId xmlns:p14="http://schemas.microsoft.com/office/powerpoint/2010/main" val="406990982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Presentazione su schermo (16:9)</PresentationFormat>
  <Slides>11</Slides>
  <Notes>11</Notes>
  <HiddenSlides>0</HiddenSlides>
  <ScaleCrop>false</ScaleCrop>
  <HeadingPairs>
    <vt:vector size="4" baseType="variant">
      <vt:variant>
        <vt:lpstr>Tema</vt:lpstr>
      </vt:variant>
      <vt:variant>
        <vt:i4>2</vt:i4>
      </vt:variant>
      <vt:variant>
        <vt:lpstr>Titoli diapositive</vt:lpstr>
      </vt:variant>
      <vt:variant>
        <vt:i4>11</vt:i4>
      </vt:variant>
    </vt:vector>
  </HeadingPairs>
  <TitlesOfParts>
    <vt:vector size="13" baseType="lpstr">
      <vt:lpstr>Futuristic Background by Slidesgo</vt:lpstr>
      <vt:lpstr>Slidesgo Final Pages</vt:lpstr>
      <vt:lpstr>GYM BRO MANAGEMENT </vt:lpstr>
      <vt:lpstr>1</vt:lpstr>
      <vt:lpstr>MAIN.PY</vt:lpstr>
      <vt:lpstr>FUNZIONALITA'</vt:lpstr>
      <vt:lpstr>MACHINES_MANAGEMENT.PY</vt:lpstr>
      <vt:lpstr>FUNZIONALITA'</vt:lpstr>
      <vt:lpstr>METODI</vt:lpstr>
      <vt:lpstr>     UI.PY</vt:lpstr>
      <vt:lpstr>FUNZIONALITA'</vt:lpstr>
      <vt:lpstr>METODI</vt:lpstr>
      <vt:lpstr>     MACHINES.JSON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cp:revision>211</cp:revision>
  <dcterms:modified xsi:type="dcterms:W3CDTF">2025-01-02T10:13:34Z</dcterms:modified>
</cp:coreProperties>
</file>